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0A0B10"/>
    <a:srgbClr val="CFCB23"/>
    <a:srgbClr val="F2F2F2"/>
    <a:srgbClr val="BCB822"/>
    <a:srgbClr val="F6F258"/>
    <a:srgbClr val="FFC000"/>
    <a:srgbClr val="00B0F0"/>
    <a:srgbClr val="EF8B47"/>
    <a:srgbClr val="E0D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FFD0A1-644A-451E-99F7-17C2D195E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C7B9D0A-03EE-4F1E-A979-D722C0DE8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2E2DC4-339A-4805-94BA-0A7A74F5F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7F5C-A458-4E9E-8EF8-F97400CBBBE0}" type="datetimeFigureOut">
              <a:rPr lang="en-IN" smtClean="0"/>
              <a:t>02-12-2020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64E6F5-982D-4855-9E21-35B18E497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126335-5F57-4FC1-AB77-2AF9A7C56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38A0-539C-4A9D-B3DC-C9200C77B2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055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BE6CDE-5737-4741-9404-20C9250C0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C8F1FD-8AA7-4F18-B8CC-CED8DBFE3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0C20C1-6ED2-4244-81E6-9D51A5983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7F5C-A458-4E9E-8EF8-F97400CBBBE0}" type="datetimeFigureOut">
              <a:rPr lang="en-IN" smtClean="0"/>
              <a:t>02-12-2020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8A84F5-0DBA-4E37-8049-C1CEEC11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3642-B6C7-45D2-9CF3-EA571297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38A0-539C-4A9D-B3DC-C9200C77B2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717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D2EF11-183A-46D1-87BD-8826C61E07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BF85601-31D0-4D60-9240-EF891914F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9A43CD-3E98-4CD9-A0D3-F7800E7AC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7F5C-A458-4E9E-8EF8-F97400CBBBE0}" type="datetimeFigureOut">
              <a:rPr lang="en-IN" smtClean="0"/>
              <a:t>02-12-2020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411CB9-DB18-46A4-A4EC-BF01F1FA3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95D06C-A12E-4428-9087-536D26564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38A0-539C-4A9D-B3DC-C9200C77B2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853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807067-2654-4306-A57A-5875B01ED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B9C204-1A8E-4D72-9D60-BD0208BF6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371F1E-8F5F-423A-8E9D-63F3FBC1B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7F5C-A458-4E9E-8EF8-F97400CBBBE0}" type="datetimeFigureOut">
              <a:rPr lang="en-IN" smtClean="0"/>
              <a:t>02-12-2020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FB21C2-02D7-48BB-A0F4-CFA9EF68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21A61E-FCE9-430D-AF5A-993A19DBA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38A0-539C-4A9D-B3DC-C9200C77B2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677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69C7A5-44FB-40E3-A39B-5B20E95FE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C6324D-42DF-4D04-9146-6A802C0F3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B02FA0-9121-4A39-B73A-2881D64CA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7F5C-A458-4E9E-8EF8-F97400CBBBE0}" type="datetimeFigureOut">
              <a:rPr lang="en-IN" smtClean="0"/>
              <a:t>02-12-2020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05CDC2-91C4-4436-A09A-C3637249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802D8F-342F-4537-BFC2-4D48B8A2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38A0-539C-4A9D-B3DC-C9200C77B2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09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7F45DA-76E0-4D46-A679-6941F1EAA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11E5C9-B78E-4A51-A105-F508E5EE7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B056E4-E201-48EC-B3B8-9675B0686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B9ED3D-C255-4334-9193-40F80769B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7F5C-A458-4E9E-8EF8-F97400CBBBE0}" type="datetimeFigureOut">
              <a:rPr lang="en-IN" smtClean="0"/>
              <a:t>02-12-2020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90AC3C-B937-4F23-95A2-DC4F538A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BF8C14-1792-4898-B681-81B2F8B0F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38A0-539C-4A9D-B3DC-C9200C77B2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866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9047C2-8811-49A6-A37B-44938F3FD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39E7F8-1D3F-4831-AB2C-AE8F8764A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C50193-BF8F-44EC-939C-630859EC5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5514E2A-9948-4C73-A6B0-36125E80A8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20BF73C-8654-4EAE-B05A-B8ACBA8332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F96B2E5-B108-4926-BE09-BE7A2DC7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7F5C-A458-4E9E-8EF8-F97400CBBBE0}" type="datetimeFigureOut">
              <a:rPr lang="en-IN" smtClean="0"/>
              <a:t>02-12-2020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1ADA0A4-0786-453C-AF0C-834011206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0A2AE33-5B10-402B-BAD7-772B143A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38A0-539C-4A9D-B3DC-C9200C77B2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867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BF2966-DB4A-4835-8903-E5F93AA21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C7664D4-66B1-44DF-B8E7-86D1E3027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7F5C-A458-4E9E-8EF8-F97400CBBBE0}" type="datetimeFigureOut">
              <a:rPr lang="en-IN" smtClean="0"/>
              <a:t>02-12-2020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DB10D13-198C-4EC8-8E3D-417F70467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036DA9A-4501-46C0-9C59-32E23BF2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38A0-539C-4A9D-B3DC-C9200C77B2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502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F9F8E8E-7DF9-4AAB-A512-7AA63972D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7F5C-A458-4E9E-8EF8-F97400CBBBE0}" type="datetimeFigureOut">
              <a:rPr lang="en-IN" smtClean="0"/>
              <a:t>02-12-2020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1055AD7-5B24-43AE-A0E4-26F3B8D9C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842BB1-8E93-40B9-8650-8DEAE7F59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38A0-539C-4A9D-B3DC-C9200C77B2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414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EF8BA-C34F-4771-8969-DBE0FED0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527FBA-3F0A-40B8-BB9A-8358B9F00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D799017-8A25-46F3-8D71-12D592D64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CD2642-DE17-43DD-A848-5A7C9E308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7F5C-A458-4E9E-8EF8-F97400CBBBE0}" type="datetimeFigureOut">
              <a:rPr lang="en-IN" smtClean="0"/>
              <a:t>02-12-2020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77C171-DADE-4978-82FF-4D56DC818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4153DD-1D79-40F0-B4AD-CD90D46E1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38A0-539C-4A9D-B3DC-C9200C77B2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459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B01B84-C008-4675-87D4-B6CE1132C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6F54E4-325A-472B-9C07-EA00FB5FA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18988F8-9A0D-4EAA-9A87-B07D5DE4A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38B7A8-3122-4E0D-BE7D-94B9263DC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7F5C-A458-4E9E-8EF8-F97400CBBBE0}" type="datetimeFigureOut">
              <a:rPr lang="en-IN" smtClean="0"/>
              <a:t>02-12-2020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E76A41-055F-4A67-9873-26A7B28FC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7B2FE8-1723-4D2E-8A1C-DDA036334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38A0-539C-4A9D-B3DC-C9200C77B2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593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DE498BB-68EA-435B-9B95-B39DD9FC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3A2E99-94B6-443B-9F80-FC12E2492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89F4B2-4F49-475D-8F13-C2CEDF2AB3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7F5C-A458-4E9E-8EF8-F97400CBBBE0}" type="datetimeFigureOut">
              <a:rPr lang="en-IN" smtClean="0"/>
              <a:t>02-12-2020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7AACB0-111C-46F7-949D-22BFAFA9E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41805A-FE53-4092-B4ED-D9BD5FD88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838A0-539C-4A9D-B3DC-C9200C77B2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0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20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wnload Colorful Background for free | Colorful backgrounds, Background  design, Gradient design">
            <a:extLst>
              <a:ext uri="{FF2B5EF4-FFF2-40B4-BE49-F238E27FC236}">
                <a16:creationId xmlns:a16="http://schemas.microsoft.com/office/drawing/2014/main" xmlns="" id="{E0B3206A-94EE-4A22-BBEB-751E6343E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48B003-D5C1-4B08-9A51-46A07D6D6F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6140"/>
          <a:stretch/>
        </p:blipFill>
        <p:spPr>
          <a:xfrm>
            <a:off x="0" y="1"/>
            <a:ext cx="12192000" cy="69924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9922A21-B21F-4D5B-B249-42C1823ECB75}"/>
              </a:ext>
            </a:extLst>
          </p:cNvPr>
          <p:cNvSpPr/>
          <p:nvPr/>
        </p:nvSpPr>
        <p:spPr>
          <a:xfrm>
            <a:off x="4555958" y="1888958"/>
            <a:ext cx="3080084" cy="30800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5706C30-3C06-4422-8104-F18F9C78E1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58" y="1700463"/>
            <a:ext cx="3080084" cy="308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05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122DF81-A370-44F4-A425-1C86114FC2C1}"/>
              </a:ext>
            </a:extLst>
          </p:cNvPr>
          <p:cNvSpPr/>
          <p:nvPr/>
        </p:nvSpPr>
        <p:spPr>
          <a:xfrm>
            <a:off x="5962650" y="1137143"/>
            <a:ext cx="6229350" cy="572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A9E13E4B-2493-402D-B9D3-D35D99083403}"/>
              </a:ext>
            </a:extLst>
          </p:cNvPr>
          <p:cNvSpPr/>
          <p:nvPr/>
        </p:nvSpPr>
        <p:spPr>
          <a:xfrm>
            <a:off x="0" y="304801"/>
            <a:ext cx="562030" cy="623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4980897C-3C27-480F-BDD2-F044DFC30060}"/>
              </a:ext>
            </a:extLst>
          </p:cNvPr>
          <p:cNvSpPr/>
          <p:nvPr/>
        </p:nvSpPr>
        <p:spPr>
          <a:xfrm>
            <a:off x="3277772" y="304801"/>
            <a:ext cx="8914228" cy="623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CB704845-92C5-4F3A-BC50-D792F5D9F418}"/>
              </a:ext>
            </a:extLst>
          </p:cNvPr>
          <p:cNvSpPr/>
          <p:nvPr/>
        </p:nvSpPr>
        <p:spPr>
          <a:xfrm>
            <a:off x="530851" y="304801"/>
            <a:ext cx="3197087" cy="6236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5FDC3699-F1A9-49B7-AD41-DAD3988580E8}"/>
              </a:ext>
            </a:extLst>
          </p:cNvPr>
          <p:cNvSpPr txBox="1"/>
          <p:nvPr/>
        </p:nvSpPr>
        <p:spPr>
          <a:xfrm>
            <a:off x="1463615" y="425496"/>
            <a:ext cx="13773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IN" sz="18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Contact us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1026" name="Picture 2" descr="Premium Vector | Contact us. woman with headphones and microphone with  computer.">
            <a:extLst>
              <a:ext uri="{FF2B5EF4-FFF2-40B4-BE49-F238E27FC236}">
                <a16:creationId xmlns:a16="http://schemas.microsoft.com/office/drawing/2014/main" xmlns="" id="{5BE7D2B8-445F-4C17-9C7A-52BCB4C5B2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"/>
          <a:stretch/>
        </p:blipFill>
        <p:spPr bwMode="auto">
          <a:xfrm>
            <a:off x="0" y="1137143"/>
            <a:ext cx="5962650" cy="572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C53BF6E-9D04-44D0-AF3E-BE6FABC2D6A4}"/>
              </a:ext>
            </a:extLst>
          </p:cNvPr>
          <p:cNvGrpSpPr/>
          <p:nvPr/>
        </p:nvGrpSpPr>
        <p:grpSpPr>
          <a:xfrm>
            <a:off x="6189777" y="1955409"/>
            <a:ext cx="872209" cy="872209"/>
            <a:chOff x="6457069" y="1913206"/>
            <a:chExt cx="984739" cy="98473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A4D607C6-47BC-4022-919D-B1B8DF90DA51}"/>
                </a:ext>
              </a:extLst>
            </p:cNvPr>
            <p:cNvSpPr/>
            <p:nvPr/>
          </p:nvSpPr>
          <p:spPr>
            <a:xfrm>
              <a:off x="6457069" y="1913206"/>
              <a:ext cx="984739" cy="98473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xmlns="" id="{1E3DCCF3-4787-443F-9F68-12324F7B6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639949" y="2110150"/>
              <a:ext cx="633050" cy="63305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F916321E-C3F3-4D15-8E0A-BCB351F31630}"/>
              </a:ext>
            </a:extLst>
          </p:cNvPr>
          <p:cNvGrpSpPr/>
          <p:nvPr/>
        </p:nvGrpSpPr>
        <p:grpSpPr>
          <a:xfrm>
            <a:off x="6189777" y="3033928"/>
            <a:ext cx="872209" cy="872209"/>
            <a:chOff x="6457069" y="2987036"/>
            <a:chExt cx="984739" cy="98473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CBB937E6-57AE-4698-A5CB-E1703A181B6A}"/>
                </a:ext>
              </a:extLst>
            </p:cNvPr>
            <p:cNvSpPr/>
            <p:nvPr/>
          </p:nvSpPr>
          <p:spPr>
            <a:xfrm>
              <a:off x="6457069" y="2987036"/>
              <a:ext cx="984739" cy="98473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xmlns="" id="{5E066596-AD1D-4011-8AE4-C2EC4B629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625881" y="3169912"/>
              <a:ext cx="633050" cy="63305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B7764798-61F9-475C-A467-DD65C40A7653}"/>
              </a:ext>
            </a:extLst>
          </p:cNvPr>
          <p:cNvGrpSpPr/>
          <p:nvPr/>
        </p:nvGrpSpPr>
        <p:grpSpPr>
          <a:xfrm>
            <a:off x="6189777" y="5190967"/>
            <a:ext cx="872209" cy="872209"/>
            <a:chOff x="6457069" y="4060866"/>
            <a:chExt cx="984739" cy="98473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38C15EA4-59A0-4FB5-8BEA-723A0B2831FF}"/>
                </a:ext>
              </a:extLst>
            </p:cNvPr>
            <p:cNvSpPr/>
            <p:nvPr/>
          </p:nvSpPr>
          <p:spPr>
            <a:xfrm>
              <a:off x="6457069" y="4060866"/>
              <a:ext cx="984739" cy="98473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xmlns="" id="{4B4EBFCD-55A1-4500-A09E-D3ECC9BD5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6625881" y="4264842"/>
              <a:ext cx="633050" cy="63305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962A9A8-4ECD-4517-BE13-D560F4A05316}"/>
              </a:ext>
            </a:extLst>
          </p:cNvPr>
          <p:cNvGrpSpPr/>
          <p:nvPr/>
        </p:nvGrpSpPr>
        <p:grpSpPr>
          <a:xfrm>
            <a:off x="6189777" y="4155168"/>
            <a:ext cx="872209" cy="872209"/>
            <a:chOff x="6457069" y="5134696"/>
            <a:chExt cx="984739" cy="98473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69B5298D-DBF8-47E9-BD81-BF923C666974}"/>
                </a:ext>
              </a:extLst>
            </p:cNvPr>
            <p:cNvSpPr/>
            <p:nvPr/>
          </p:nvSpPr>
          <p:spPr>
            <a:xfrm>
              <a:off x="6457069" y="5134696"/>
              <a:ext cx="984739" cy="98473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xmlns="" id="{72B55A6B-3DAD-46D4-99E0-5EED48DBA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6583680" y="5268339"/>
              <a:ext cx="717452" cy="717452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B026AEE-070D-493F-9A2E-CEFA2953570E}"/>
              </a:ext>
            </a:extLst>
          </p:cNvPr>
          <p:cNvSpPr txBox="1"/>
          <p:nvPr/>
        </p:nvSpPr>
        <p:spPr>
          <a:xfrm>
            <a:off x="7223968" y="2186119"/>
            <a:ext cx="43115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Dubai, United Arab Emirates</a:t>
            </a:r>
            <a:endParaRPr lang="en-IN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3A016EC-84F9-4F6D-8879-707472C924BC}"/>
              </a:ext>
            </a:extLst>
          </p:cNvPr>
          <p:cNvSpPr txBox="1"/>
          <p:nvPr/>
        </p:nvSpPr>
        <p:spPr>
          <a:xfrm>
            <a:off x="7223968" y="3254438"/>
            <a:ext cx="43115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+971 58 298 8856</a:t>
            </a:r>
            <a:endParaRPr lang="en-IN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DC1C2CC-A0AB-4715-A41D-5130B34B6BA5}"/>
              </a:ext>
            </a:extLst>
          </p:cNvPr>
          <p:cNvSpPr txBox="1"/>
          <p:nvPr/>
        </p:nvSpPr>
        <p:spPr>
          <a:xfrm>
            <a:off x="7223968" y="4357325"/>
            <a:ext cx="43115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+971 58 298 8856</a:t>
            </a:r>
            <a:endParaRPr lang="en-IN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16194DD-34ED-4486-9C75-518F352A4D2E}"/>
              </a:ext>
            </a:extLst>
          </p:cNvPr>
          <p:cNvSpPr txBox="1"/>
          <p:nvPr/>
        </p:nvSpPr>
        <p:spPr>
          <a:xfrm>
            <a:off x="7223968" y="5396238"/>
            <a:ext cx="43115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info@worldwideenergyoil.com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54826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etroleum Patent Attorney - Energy IP">
            <a:extLst>
              <a:ext uri="{FF2B5EF4-FFF2-40B4-BE49-F238E27FC236}">
                <a16:creationId xmlns:a16="http://schemas.microsoft.com/office/drawing/2014/main" xmlns="" id="{181575FD-B27F-4CE1-8EB9-2791B06D1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4" r="1"/>
          <a:stretch/>
        </p:blipFill>
        <p:spPr bwMode="auto">
          <a:xfrm>
            <a:off x="0" y="0"/>
            <a:ext cx="107901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BF01AF4-4B69-4E04-90EC-DC094E948822}"/>
              </a:ext>
            </a:extLst>
          </p:cNvPr>
          <p:cNvSpPr/>
          <p:nvPr/>
        </p:nvSpPr>
        <p:spPr>
          <a:xfrm>
            <a:off x="5029932" y="-16042"/>
            <a:ext cx="7155885" cy="6906126"/>
          </a:xfrm>
          <a:custGeom>
            <a:avLst/>
            <a:gdLst>
              <a:gd name="connsiteX0" fmla="*/ 0 w 6940049"/>
              <a:gd name="connsiteY0" fmla="*/ 0 h 6858000"/>
              <a:gd name="connsiteX1" fmla="*/ 6940049 w 6940049"/>
              <a:gd name="connsiteY1" fmla="*/ 0 h 6858000"/>
              <a:gd name="connsiteX2" fmla="*/ 6940049 w 6940049"/>
              <a:gd name="connsiteY2" fmla="*/ 6858000 h 6858000"/>
              <a:gd name="connsiteX3" fmla="*/ 0 w 6940049"/>
              <a:gd name="connsiteY3" fmla="*/ 6858000 h 6858000"/>
              <a:gd name="connsiteX4" fmla="*/ 0 w 6940049"/>
              <a:gd name="connsiteY4" fmla="*/ 0 h 6858000"/>
              <a:gd name="connsiteX0" fmla="*/ 1411705 w 6940049"/>
              <a:gd name="connsiteY0" fmla="*/ 0 h 6858000"/>
              <a:gd name="connsiteX1" fmla="*/ 6940049 w 6940049"/>
              <a:gd name="connsiteY1" fmla="*/ 0 h 6858000"/>
              <a:gd name="connsiteX2" fmla="*/ 6940049 w 6940049"/>
              <a:gd name="connsiteY2" fmla="*/ 6858000 h 6858000"/>
              <a:gd name="connsiteX3" fmla="*/ 0 w 6940049"/>
              <a:gd name="connsiteY3" fmla="*/ 6858000 h 6858000"/>
              <a:gd name="connsiteX4" fmla="*/ 1411705 w 6940049"/>
              <a:gd name="connsiteY4" fmla="*/ 0 h 6858000"/>
              <a:gd name="connsiteX0" fmla="*/ 1892968 w 7421312"/>
              <a:gd name="connsiteY0" fmla="*/ 0 h 6858000"/>
              <a:gd name="connsiteX1" fmla="*/ 7421312 w 7421312"/>
              <a:gd name="connsiteY1" fmla="*/ 0 h 6858000"/>
              <a:gd name="connsiteX2" fmla="*/ 7421312 w 7421312"/>
              <a:gd name="connsiteY2" fmla="*/ 6858000 h 6858000"/>
              <a:gd name="connsiteX3" fmla="*/ 0 w 7421312"/>
              <a:gd name="connsiteY3" fmla="*/ 6858000 h 6858000"/>
              <a:gd name="connsiteX4" fmla="*/ 1892968 w 7421312"/>
              <a:gd name="connsiteY4" fmla="*/ 0 h 6858000"/>
              <a:gd name="connsiteX0" fmla="*/ 80210 w 5608554"/>
              <a:gd name="connsiteY0" fmla="*/ 0 h 6858000"/>
              <a:gd name="connsiteX1" fmla="*/ 5608554 w 5608554"/>
              <a:gd name="connsiteY1" fmla="*/ 0 h 6858000"/>
              <a:gd name="connsiteX2" fmla="*/ 5608554 w 5608554"/>
              <a:gd name="connsiteY2" fmla="*/ 6858000 h 6858000"/>
              <a:gd name="connsiteX3" fmla="*/ 0 w 5608554"/>
              <a:gd name="connsiteY3" fmla="*/ 6858000 h 6858000"/>
              <a:gd name="connsiteX4" fmla="*/ 80210 w 5608554"/>
              <a:gd name="connsiteY4" fmla="*/ 0 h 6858000"/>
              <a:gd name="connsiteX0" fmla="*/ 737936 w 6266280"/>
              <a:gd name="connsiteY0" fmla="*/ 0 h 6874042"/>
              <a:gd name="connsiteX1" fmla="*/ 6266280 w 6266280"/>
              <a:gd name="connsiteY1" fmla="*/ 0 h 6874042"/>
              <a:gd name="connsiteX2" fmla="*/ 6266280 w 6266280"/>
              <a:gd name="connsiteY2" fmla="*/ 6858000 h 6874042"/>
              <a:gd name="connsiteX3" fmla="*/ 0 w 6266280"/>
              <a:gd name="connsiteY3" fmla="*/ 6874042 h 6874042"/>
              <a:gd name="connsiteX4" fmla="*/ 737936 w 6266280"/>
              <a:gd name="connsiteY4" fmla="*/ 0 h 6874042"/>
              <a:gd name="connsiteX0" fmla="*/ 0 w 6314408"/>
              <a:gd name="connsiteY0" fmla="*/ 16042 h 6874042"/>
              <a:gd name="connsiteX1" fmla="*/ 6314408 w 6314408"/>
              <a:gd name="connsiteY1" fmla="*/ 0 h 6874042"/>
              <a:gd name="connsiteX2" fmla="*/ 6314408 w 6314408"/>
              <a:gd name="connsiteY2" fmla="*/ 6858000 h 6874042"/>
              <a:gd name="connsiteX3" fmla="*/ 48128 w 6314408"/>
              <a:gd name="connsiteY3" fmla="*/ 6874042 h 6874042"/>
              <a:gd name="connsiteX4" fmla="*/ 0 w 6314408"/>
              <a:gd name="connsiteY4" fmla="*/ 16042 h 6874042"/>
              <a:gd name="connsiteX0" fmla="*/ 0 w 6282323"/>
              <a:gd name="connsiteY0" fmla="*/ 16042 h 6874042"/>
              <a:gd name="connsiteX1" fmla="*/ 6282323 w 6282323"/>
              <a:gd name="connsiteY1" fmla="*/ 0 h 6874042"/>
              <a:gd name="connsiteX2" fmla="*/ 6282323 w 6282323"/>
              <a:gd name="connsiteY2" fmla="*/ 6858000 h 6874042"/>
              <a:gd name="connsiteX3" fmla="*/ 16043 w 6282323"/>
              <a:gd name="connsiteY3" fmla="*/ 6874042 h 6874042"/>
              <a:gd name="connsiteX4" fmla="*/ 0 w 6282323"/>
              <a:gd name="connsiteY4" fmla="*/ 16042 h 6874042"/>
              <a:gd name="connsiteX0" fmla="*/ 1021356 w 7303679"/>
              <a:gd name="connsiteY0" fmla="*/ 16042 h 6874042"/>
              <a:gd name="connsiteX1" fmla="*/ 7303679 w 7303679"/>
              <a:gd name="connsiteY1" fmla="*/ 0 h 6874042"/>
              <a:gd name="connsiteX2" fmla="*/ 7303679 w 7303679"/>
              <a:gd name="connsiteY2" fmla="*/ 6858000 h 6874042"/>
              <a:gd name="connsiteX3" fmla="*/ 1037399 w 7303679"/>
              <a:gd name="connsiteY3" fmla="*/ 6874042 h 6874042"/>
              <a:gd name="connsiteX4" fmla="*/ 1021356 w 7303679"/>
              <a:gd name="connsiteY4" fmla="*/ 16042 h 6874042"/>
              <a:gd name="connsiteX0" fmla="*/ 857520 w 7139843"/>
              <a:gd name="connsiteY0" fmla="*/ 16042 h 6874042"/>
              <a:gd name="connsiteX1" fmla="*/ 7139843 w 7139843"/>
              <a:gd name="connsiteY1" fmla="*/ 0 h 6874042"/>
              <a:gd name="connsiteX2" fmla="*/ 7139843 w 7139843"/>
              <a:gd name="connsiteY2" fmla="*/ 6858000 h 6874042"/>
              <a:gd name="connsiteX3" fmla="*/ 873563 w 7139843"/>
              <a:gd name="connsiteY3" fmla="*/ 6874042 h 6874042"/>
              <a:gd name="connsiteX4" fmla="*/ 857520 w 7139843"/>
              <a:gd name="connsiteY4" fmla="*/ 16042 h 6874042"/>
              <a:gd name="connsiteX0" fmla="*/ 857520 w 7155885"/>
              <a:gd name="connsiteY0" fmla="*/ 16042 h 6890084"/>
              <a:gd name="connsiteX1" fmla="*/ 7139843 w 7155885"/>
              <a:gd name="connsiteY1" fmla="*/ 0 h 6890084"/>
              <a:gd name="connsiteX2" fmla="*/ 7155885 w 7155885"/>
              <a:gd name="connsiteY2" fmla="*/ 6890084 h 6890084"/>
              <a:gd name="connsiteX3" fmla="*/ 873563 w 7155885"/>
              <a:gd name="connsiteY3" fmla="*/ 6874042 h 6890084"/>
              <a:gd name="connsiteX4" fmla="*/ 857520 w 7155885"/>
              <a:gd name="connsiteY4" fmla="*/ 16042 h 6890084"/>
              <a:gd name="connsiteX0" fmla="*/ 857520 w 7155885"/>
              <a:gd name="connsiteY0" fmla="*/ 0 h 6906126"/>
              <a:gd name="connsiteX1" fmla="*/ 7139843 w 7155885"/>
              <a:gd name="connsiteY1" fmla="*/ 16042 h 6906126"/>
              <a:gd name="connsiteX2" fmla="*/ 7155885 w 7155885"/>
              <a:gd name="connsiteY2" fmla="*/ 6906126 h 6906126"/>
              <a:gd name="connsiteX3" fmla="*/ 873563 w 7155885"/>
              <a:gd name="connsiteY3" fmla="*/ 6890084 h 6906126"/>
              <a:gd name="connsiteX4" fmla="*/ 857520 w 7155885"/>
              <a:gd name="connsiteY4" fmla="*/ 0 h 690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5885" h="6906126">
                <a:moveTo>
                  <a:pt x="857520" y="0"/>
                </a:moveTo>
                <a:lnTo>
                  <a:pt x="7139843" y="16042"/>
                </a:lnTo>
                <a:cubicBezTo>
                  <a:pt x="7145190" y="2312737"/>
                  <a:pt x="7150538" y="4609431"/>
                  <a:pt x="7155885" y="6906126"/>
                </a:cubicBezTo>
                <a:lnTo>
                  <a:pt x="873563" y="6890084"/>
                </a:lnTo>
                <a:cubicBezTo>
                  <a:pt x="1718446" y="4844715"/>
                  <a:pt x="-1447195" y="2141621"/>
                  <a:pt x="8575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79400" dist="38100" dir="10800000" sx="102000" sy="102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6027D9-FCA3-41F8-8229-F6D6023D6970}"/>
              </a:ext>
            </a:extLst>
          </p:cNvPr>
          <p:cNvSpPr txBox="1"/>
          <p:nvPr/>
        </p:nvSpPr>
        <p:spPr>
          <a:xfrm>
            <a:off x="6434346" y="1174264"/>
            <a:ext cx="5154234" cy="5213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World wide energy is a Gas, Oil and Petrochemical industry offering various products and services extended to 5 branches worldwide. We deal with trading and supplying diverse oil and petroleum products. We have a stupendous industrial experience with an escalation of nearly </a:t>
            </a:r>
            <a:r>
              <a:rPr lang="en-IN" sz="2800" b="1" dirty="0">
                <a:solidFill>
                  <a:srgbClr val="0070C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15 YEARS IN INTERNATIONAL TRADING</a:t>
            </a:r>
            <a:r>
              <a:rPr lang="en-IN" sz="20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 World wide energy offers a high quality of petroleum and oil products.</a:t>
            </a:r>
            <a:endParaRPr lang="en-IN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18FE332-B189-49B4-9C97-5F0F06265C7F}"/>
              </a:ext>
            </a:extLst>
          </p:cNvPr>
          <p:cNvSpPr txBox="1"/>
          <p:nvPr/>
        </p:nvSpPr>
        <p:spPr>
          <a:xfrm>
            <a:off x="6434346" y="343267"/>
            <a:ext cx="53693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 Neue"/>
              </a:rPr>
              <a:t>World Wide Energy is a Oil, Gas and Petrochemical industry  </a:t>
            </a:r>
            <a:endParaRPr lang="en-I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19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0250"/>
                    </a14:imgEffect>
                    <a14:imgEffect>
                      <a14:saturation sat="98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08DCBC5-3562-40E4-B8C3-250DBB22D810}"/>
              </a:ext>
            </a:extLst>
          </p:cNvPr>
          <p:cNvGrpSpPr/>
          <p:nvPr/>
        </p:nvGrpSpPr>
        <p:grpSpPr>
          <a:xfrm>
            <a:off x="562030" y="1909010"/>
            <a:ext cx="3506242" cy="3818021"/>
            <a:chOff x="898358" y="2844775"/>
            <a:chExt cx="3884147" cy="317770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5611AC4A-58DA-4DB2-99FB-62303DBD67BB}"/>
                </a:ext>
              </a:extLst>
            </p:cNvPr>
            <p:cNvSpPr/>
            <p:nvPr/>
          </p:nvSpPr>
          <p:spPr>
            <a:xfrm>
              <a:off x="898358" y="2844775"/>
              <a:ext cx="3884147" cy="31777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429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796027D9-FCA3-41F8-8229-F6D6023D6970}"/>
                </a:ext>
              </a:extLst>
            </p:cNvPr>
            <p:cNvSpPr txBox="1"/>
            <p:nvPr/>
          </p:nvSpPr>
          <p:spPr>
            <a:xfrm>
              <a:off x="1090863" y="3195033"/>
              <a:ext cx="3251800" cy="419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N" sz="2000" b="1" dirty="0">
                  <a:solidFill>
                    <a:srgbClr val="0070C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</a:rPr>
                <a:t>Supplying &amp; Sourcing </a:t>
              </a:r>
              <a:endParaRPr lang="en-IN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9EF33D4C-3119-4AF4-BE22-7728955A4B12}"/>
                </a:ext>
              </a:extLst>
            </p:cNvPr>
            <p:cNvSpPr txBox="1"/>
            <p:nvPr/>
          </p:nvSpPr>
          <p:spPr>
            <a:xfrm>
              <a:off x="1090863" y="3781732"/>
              <a:ext cx="3304674" cy="1770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N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</a:rPr>
                <a:t>we are specialised in supplying and Sourcing of different oil commodities from different countries.</a:t>
              </a:r>
              <a:br>
                <a:rPr lang="en-IN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</a:rPr>
              </a:br>
              <a:endParaRPr lang="en-IN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40B5CB9-127D-457B-A613-4FE0FDFB3E4E}"/>
              </a:ext>
            </a:extLst>
          </p:cNvPr>
          <p:cNvGrpSpPr/>
          <p:nvPr/>
        </p:nvGrpSpPr>
        <p:grpSpPr>
          <a:xfrm>
            <a:off x="4367649" y="1936504"/>
            <a:ext cx="3506242" cy="3790528"/>
            <a:chOff x="898358" y="2844057"/>
            <a:chExt cx="3884147" cy="31548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A1805BC-A259-4D4D-8CCD-73208174C8D2}"/>
                </a:ext>
              </a:extLst>
            </p:cNvPr>
            <p:cNvSpPr/>
            <p:nvPr/>
          </p:nvSpPr>
          <p:spPr>
            <a:xfrm>
              <a:off x="898358" y="2844057"/>
              <a:ext cx="3884147" cy="3154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429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01FFF95-75D4-471C-9124-B5E7336CE337}"/>
                </a:ext>
              </a:extLst>
            </p:cNvPr>
            <p:cNvSpPr txBox="1"/>
            <p:nvPr/>
          </p:nvSpPr>
          <p:spPr>
            <a:xfrm>
              <a:off x="1090863" y="3194315"/>
              <a:ext cx="3525324" cy="419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N" sz="2000" b="1" dirty="0">
                  <a:solidFill>
                    <a:srgbClr val="0070C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</a:rPr>
                <a:t>Distribution &amp; Logistics</a:t>
              </a:r>
              <a:endParaRPr lang="en-IN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1DC178A-D41C-4D08-95D3-3A69258B4C5C}"/>
                </a:ext>
              </a:extLst>
            </p:cNvPr>
            <p:cNvSpPr txBox="1"/>
            <p:nvPr/>
          </p:nvSpPr>
          <p:spPr>
            <a:xfrm>
              <a:off x="1090863" y="3758129"/>
              <a:ext cx="3304674" cy="2114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N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</a:rPr>
                <a:t>Our distribution and logistics partners are vigorously involved known for efficiency and reaching the destination with a great team.</a:t>
              </a:r>
              <a:endParaRPr lang="en-IN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0B27BD2-602C-4D65-8C9D-3D00F72019FC}"/>
              </a:ext>
            </a:extLst>
          </p:cNvPr>
          <p:cNvGrpSpPr/>
          <p:nvPr/>
        </p:nvGrpSpPr>
        <p:grpSpPr>
          <a:xfrm>
            <a:off x="8149557" y="1909011"/>
            <a:ext cx="3506242" cy="3818021"/>
            <a:chOff x="898358" y="2844058"/>
            <a:chExt cx="3884147" cy="317770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8A59CB72-EF0C-463B-820E-2871A6A54F58}"/>
                </a:ext>
              </a:extLst>
            </p:cNvPr>
            <p:cNvSpPr/>
            <p:nvPr/>
          </p:nvSpPr>
          <p:spPr>
            <a:xfrm>
              <a:off x="898358" y="2844058"/>
              <a:ext cx="3884147" cy="3177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429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8269B55-75AC-40AB-94A7-317AB77B5C99}"/>
                </a:ext>
              </a:extLst>
            </p:cNvPr>
            <p:cNvSpPr txBox="1"/>
            <p:nvPr/>
          </p:nvSpPr>
          <p:spPr>
            <a:xfrm>
              <a:off x="1090863" y="3194315"/>
              <a:ext cx="3525324" cy="419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N" sz="2000" b="1" dirty="0">
                  <a:solidFill>
                    <a:srgbClr val="0070C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</a:rPr>
                <a:t>Storage &amp; Warehousing</a:t>
              </a:r>
              <a:endParaRPr lang="en-IN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E211AD6-B0BF-459C-83D8-C2A3E91D91AB}"/>
                </a:ext>
              </a:extLst>
            </p:cNvPr>
            <p:cNvSpPr txBox="1"/>
            <p:nvPr/>
          </p:nvSpPr>
          <p:spPr>
            <a:xfrm>
              <a:off x="1090863" y="3781012"/>
              <a:ext cx="3304674" cy="2115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N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</a:rPr>
                <a:t>Over the years, Worldwide energy is strong in rendering the storage services for both suppliers and clients</a:t>
              </a:r>
              <a:br>
                <a:rPr lang="en-IN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</a:rPr>
              </a:br>
              <a:endParaRPr lang="en-IN" dirty="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4D29E62-220E-46BC-AE90-994753C5502D}"/>
              </a:ext>
            </a:extLst>
          </p:cNvPr>
          <p:cNvSpPr/>
          <p:nvPr/>
        </p:nvSpPr>
        <p:spPr>
          <a:xfrm>
            <a:off x="0" y="304801"/>
            <a:ext cx="562030" cy="623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1B7A15C-4524-4514-9B32-3FC462F1DF46}"/>
              </a:ext>
            </a:extLst>
          </p:cNvPr>
          <p:cNvSpPr/>
          <p:nvPr/>
        </p:nvSpPr>
        <p:spPr>
          <a:xfrm>
            <a:off x="3277772" y="304801"/>
            <a:ext cx="8914228" cy="623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6F96DAB-EC06-44C2-8D8B-2537D06EC918}"/>
              </a:ext>
            </a:extLst>
          </p:cNvPr>
          <p:cNvSpPr/>
          <p:nvPr/>
        </p:nvSpPr>
        <p:spPr>
          <a:xfrm>
            <a:off x="530851" y="304801"/>
            <a:ext cx="2859463" cy="6236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697E25F-590A-4BCA-9CCD-D48699973667}"/>
              </a:ext>
            </a:extLst>
          </p:cNvPr>
          <p:cNvSpPr txBox="1"/>
          <p:nvPr/>
        </p:nvSpPr>
        <p:spPr>
          <a:xfrm>
            <a:off x="1002458" y="425496"/>
            <a:ext cx="208262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Services we offer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78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CBFB9AEA-AC37-4656-84B3-50D0DCC3822D}"/>
              </a:ext>
            </a:extLst>
          </p:cNvPr>
          <p:cNvSpPr/>
          <p:nvPr/>
        </p:nvSpPr>
        <p:spPr>
          <a:xfrm>
            <a:off x="2964762" y="1443197"/>
            <a:ext cx="8756909" cy="675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8921E439-B2EC-403B-8E1E-04A3D328A0E2}"/>
              </a:ext>
            </a:extLst>
          </p:cNvPr>
          <p:cNvSpPr/>
          <p:nvPr/>
        </p:nvSpPr>
        <p:spPr>
          <a:xfrm>
            <a:off x="2964762" y="2152750"/>
            <a:ext cx="8756909" cy="675912"/>
          </a:xfrm>
          <a:prstGeom prst="rect">
            <a:avLst/>
          </a:prstGeom>
          <a:solidFill>
            <a:srgbClr val="43C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71989281-B68C-4E34-AF5A-A155500C2E3C}"/>
              </a:ext>
            </a:extLst>
          </p:cNvPr>
          <p:cNvSpPr/>
          <p:nvPr/>
        </p:nvSpPr>
        <p:spPr>
          <a:xfrm>
            <a:off x="2964762" y="2855668"/>
            <a:ext cx="8756909" cy="675912"/>
          </a:xfrm>
          <a:prstGeom prst="rect">
            <a:avLst/>
          </a:prstGeom>
          <a:solidFill>
            <a:srgbClr val="CFC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9A746376-892A-4C2A-94F7-0682DE12B55F}"/>
              </a:ext>
            </a:extLst>
          </p:cNvPr>
          <p:cNvSpPr/>
          <p:nvPr/>
        </p:nvSpPr>
        <p:spPr>
          <a:xfrm>
            <a:off x="2964762" y="3558586"/>
            <a:ext cx="8756909" cy="675912"/>
          </a:xfrm>
          <a:prstGeom prst="rect">
            <a:avLst/>
          </a:prstGeom>
          <a:solidFill>
            <a:srgbClr val="EF8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06151AF5-464C-4DA2-9C1B-DF88DB61F4FC}"/>
              </a:ext>
            </a:extLst>
          </p:cNvPr>
          <p:cNvSpPr/>
          <p:nvPr/>
        </p:nvSpPr>
        <p:spPr>
          <a:xfrm>
            <a:off x="2964762" y="4269410"/>
            <a:ext cx="8756909" cy="6759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32FFE892-3F26-4093-B350-26FDB24E62D6}"/>
              </a:ext>
            </a:extLst>
          </p:cNvPr>
          <p:cNvSpPr/>
          <p:nvPr/>
        </p:nvSpPr>
        <p:spPr>
          <a:xfrm>
            <a:off x="2964762" y="4964422"/>
            <a:ext cx="8756909" cy="6759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D649D34F-FD96-439B-A12A-58C5C4EF47B4}"/>
              </a:ext>
            </a:extLst>
          </p:cNvPr>
          <p:cNvSpPr/>
          <p:nvPr/>
        </p:nvSpPr>
        <p:spPr>
          <a:xfrm>
            <a:off x="2964762" y="5654402"/>
            <a:ext cx="8756909" cy="6759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DFDA74C-A8F1-452A-A1B3-EA0B348AD76B}"/>
              </a:ext>
            </a:extLst>
          </p:cNvPr>
          <p:cNvSpPr txBox="1"/>
          <p:nvPr/>
        </p:nvSpPr>
        <p:spPr>
          <a:xfrm>
            <a:off x="3246129" y="1598217"/>
            <a:ext cx="85707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 err="1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IN" sz="16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 Provide quality products and services that source from reputed manufacturers.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903671A-C8D1-451D-B05A-E8E19B8EF596}"/>
              </a:ext>
            </a:extLst>
          </p:cNvPr>
          <p:cNvSpPr txBox="1"/>
          <p:nvPr/>
        </p:nvSpPr>
        <p:spPr>
          <a:xfrm>
            <a:off x="3246129" y="2167089"/>
            <a:ext cx="8458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ii. Become professional marketing partners to meet objectives of market information, sales and customer satisfaction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09769B1-4DE5-4F24-9AB2-16E632368875}"/>
              </a:ext>
            </a:extLst>
          </p:cNvPr>
          <p:cNvSpPr txBox="1"/>
          <p:nvPr/>
        </p:nvSpPr>
        <p:spPr>
          <a:xfrm>
            <a:off x="3246129" y="3727265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iv. Strive to meet the demands of customers.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31A1D8F-6D38-4297-8B84-FCFED0107450}"/>
              </a:ext>
            </a:extLst>
          </p:cNvPr>
          <p:cNvSpPr txBox="1"/>
          <p:nvPr/>
        </p:nvSpPr>
        <p:spPr>
          <a:xfrm>
            <a:off x="3246127" y="4314979"/>
            <a:ext cx="83175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v. Become preferred suppliers to customers with our excellency in providing products and services.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AF9696F-37CD-4343-A5E1-BC9EB349B4A6}"/>
              </a:ext>
            </a:extLst>
          </p:cNvPr>
          <p:cNvSpPr txBox="1"/>
          <p:nvPr/>
        </p:nvSpPr>
        <p:spPr>
          <a:xfrm>
            <a:off x="3246129" y="5009991"/>
            <a:ext cx="83175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vi. Give info to customers regarding trends of market developments and dynamics in the oil industry.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97C2CCB-547D-474C-B4D7-FB4DCB89DDEA}"/>
              </a:ext>
            </a:extLst>
          </p:cNvPr>
          <p:cNvSpPr txBox="1"/>
          <p:nvPr/>
        </p:nvSpPr>
        <p:spPr>
          <a:xfrm>
            <a:off x="3246128" y="5809013"/>
            <a:ext cx="81487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vii. Lessen the problems and develop transparency in trading, supplying and distribution.</a:t>
            </a:r>
            <a:endParaRPr lang="en-IN" sz="1600" dirty="0">
              <a:solidFill>
                <a:schemeClr val="bg1"/>
              </a:solidFill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296752D0-8FFE-415E-8820-011A180AE360}"/>
              </a:ext>
            </a:extLst>
          </p:cNvPr>
          <p:cNvGrpSpPr/>
          <p:nvPr/>
        </p:nvGrpSpPr>
        <p:grpSpPr>
          <a:xfrm>
            <a:off x="414057" y="2588619"/>
            <a:ext cx="1991519" cy="2080343"/>
            <a:chOff x="385921" y="2526569"/>
            <a:chExt cx="2364542" cy="2470003"/>
          </a:xfrm>
          <a:effectLst>
            <a:outerShdw blurRad="1524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0B289CC3-DDEE-465C-BAE1-6A115D3D659F}"/>
                </a:ext>
              </a:extLst>
            </p:cNvPr>
            <p:cNvSpPr/>
            <p:nvPr/>
          </p:nvSpPr>
          <p:spPr>
            <a:xfrm>
              <a:off x="385921" y="2647267"/>
              <a:ext cx="2349305" cy="2349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/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12F6C98B-E085-487C-983D-BADEED98A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58" y="2526569"/>
              <a:ext cx="2349305" cy="2349305"/>
            </a:xfrm>
            <a:prstGeom prst="rect">
              <a:avLst/>
            </a:prstGeom>
          </p:spPr>
        </p:pic>
      </p:grp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939A98E7-2D77-4A2A-8088-34E3595FF673}"/>
              </a:ext>
            </a:extLst>
          </p:cNvPr>
          <p:cNvCxnSpPr>
            <a:stCxn id="51" idx="3"/>
            <a:endCxn id="53" idx="1"/>
          </p:cNvCxnSpPr>
          <p:nvPr/>
        </p:nvCxnSpPr>
        <p:spPr>
          <a:xfrm flipV="1">
            <a:off x="2405576" y="1781153"/>
            <a:ext cx="559186" cy="179680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91BF2CED-EC87-4D26-A0A1-49FC3945205D}"/>
              </a:ext>
            </a:extLst>
          </p:cNvPr>
          <p:cNvCxnSpPr>
            <a:stCxn id="51" idx="3"/>
            <a:endCxn id="56" idx="1"/>
          </p:cNvCxnSpPr>
          <p:nvPr/>
        </p:nvCxnSpPr>
        <p:spPr>
          <a:xfrm flipV="1">
            <a:off x="2405576" y="2490706"/>
            <a:ext cx="559186" cy="1087256"/>
          </a:xfrm>
          <a:prstGeom prst="straightConnector1">
            <a:avLst/>
          </a:prstGeom>
          <a:ln w="63500">
            <a:solidFill>
              <a:srgbClr val="43C5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xmlns="" id="{D3FB6511-EBEB-4C05-89B6-F719ECD1E188}"/>
              </a:ext>
            </a:extLst>
          </p:cNvPr>
          <p:cNvCxnSpPr>
            <a:stCxn id="51" idx="3"/>
            <a:endCxn id="57" idx="1"/>
          </p:cNvCxnSpPr>
          <p:nvPr/>
        </p:nvCxnSpPr>
        <p:spPr>
          <a:xfrm flipV="1">
            <a:off x="2405576" y="3193624"/>
            <a:ext cx="559186" cy="384338"/>
          </a:xfrm>
          <a:prstGeom prst="straightConnector1">
            <a:avLst/>
          </a:prstGeom>
          <a:ln w="63500">
            <a:solidFill>
              <a:srgbClr val="E0DD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xmlns="" id="{0BC3CD72-3BAE-4523-B54D-8DEE9A808D77}"/>
              </a:ext>
            </a:extLst>
          </p:cNvPr>
          <p:cNvCxnSpPr>
            <a:cxnSpLocks/>
            <a:stCxn id="51" idx="3"/>
            <a:endCxn id="58" idx="1"/>
          </p:cNvCxnSpPr>
          <p:nvPr/>
        </p:nvCxnSpPr>
        <p:spPr>
          <a:xfrm>
            <a:off x="2405576" y="3577962"/>
            <a:ext cx="559186" cy="318580"/>
          </a:xfrm>
          <a:prstGeom prst="straightConnector1">
            <a:avLst/>
          </a:prstGeom>
          <a:ln w="63500">
            <a:solidFill>
              <a:srgbClr val="EF8B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2F1DF146-055B-4D2C-983A-5D0BC0585C0D}"/>
              </a:ext>
            </a:extLst>
          </p:cNvPr>
          <p:cNvCxnSpPr>
            <a:stCxn id="51" idx="3"/>
            <a:endCxn id="59" idx="1"/>
          </p:cNvCxnSpPr>
          <p:nvPr/>
        </p:nvCxnSpPr>
        <p:spPr>
          <a:xfrm>
            <a:off x="2405576" y="3577962"/>
            <a:ext cx="559186" cy="1029404"/>
          </a:xfrm>
          <a:prstGeom prst="straightConnector1">
            <a:avLst/>
          </a:prstGeom>
          <a:ln w="635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3BABDCA8-5E1E-4174-8B8C-CF94CE9EBD39}"/>
              </a:ext>
            </a:extLst>
          </p:cNvPr>
          <p:cNvCxnSpPr>
            <a:stCxn id="51" idx="3"/>
            <a:endCxn id="60" idx="1"/>
          </p:cNvCxnSpPr>
          <p:nvPr/>
        </p:nvCxnSpPr>
        <p:spPr>
          <a:xfrm>
            <a:off x="2405576" y="3577962"/>
            <a:ext cx="559186" cy="1724416"/>
          </a:xfrm>
          <a:prstGeom prst="straightConnector1">
            <a:avLst/>
          </a:prstGeom>
          <a:ln w="635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xmlns="" id="{ADCEC951-6DCD-4493-ACB7-5A53E9854DD0}"/>
              </a:ext>
            </a:extLst>
          </p:cNvPr>
          <p:cNvCxnSpPr>
            <a:stCxn id="51" idx="3"/>
            <a:endCxn id="61" idx="1"/>
          </p:cNvCxnSpPr>
          <p:nvPr/>
        </p:nvCxnSpPr>
        <p:spPr>
          <a:xfrm>
            <a:off x="2405576" y="3577962"/>
            <a:ext cx="559186" cy="2414396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A9E13E4B-2493-402D-B9D3-D35D99083403}"/>
              </a:ext>
            </a:extLst>
          </p:cNvPr>
          <p:cNvSpPr/>
          <p:nvPr/>
        </p:nvSpPr>
        <p:spPr>
          <a:xfrm>
            <a:off x="0" y="304801"/>
            <a:ext cx="562030" cy="623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4980897C-3C27-480F-BDD2-F044DFC30060}"/>
              </a:ext>
            </a:extLst>
          </p:cNvPr>
          <p:cNvSpPr/>
          <p:nvPr/>
        </p:nvSpPr>
        <p:spPr>
          <a:xfrm>
            <a:off x="3277772" y="304801"/>
            <a:ext cx="8914228" cy="623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CB704845-92C5-4F3A-BC50-D792F5D9F418}"/>
              </a:ext>
            </a:extLst>
          </p:cNvPr>
          <p:cNvSpPr/>
          <p:nvPr/>
        </p:nvSpPr>
        <p:spPr>
          <a:xfrm>
            <a:off x="530851" y="304801"/>
            <a:ext cx="3197087" cy="6236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5FDC3699-F1A9-49B7-AD41-DAD3988580E8}"/>
              </a:ext>
            </a:extLst>
          </p:cNvPr>
          <p:cNvSpPr txBox="1"/>
          <p:nvPr/>
        </p:nvSpPr>
        <p:spPr>
          <a:xfrm>
            <a:off x="739058" y="425496"/>
            <a:ext cx="282641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Solutions &amp; Capabilities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830D6A4F-FB67-46A9-AEF1-6DF87235B7A6}"/>
              </a:ext>
            </a:extLst>
          </p:cNvPr>
          <p:cNvSpPr txBox="1"/>
          <p:nvPr/>
        </p:nvSpPr>
        <p:spPr>
          <a:xfrm>
            <a:off x="3246127" y="3024885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iii. Establish as a market leader in business segments.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02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et our Specialists | The Management Recruitment Group">
            <a:extLst>
              <a:ext uri="{FF2B5EF4-FFF2-40B4-BE49-F238E27FC236}">
                <a16:creationId xmlns:a16="http://schemas.microsoft.com/office/drawing/2014/main" xmlns="" id="{FDA5DB41-0890-432C-BF78-5C8F41AD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5523"/>
            <a:ext cx="12192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A9E13E4B-2493-402D-B9D3-D35D99083403}"/>
              </a:ext>
            </a:extLst>
          </p:cNvPr>
          <p:cNvSpPr/>
          <p:nvPr/>
        </p:nvSpPr>
        <p:spPr>
          <a:xfrm>
            <a:off x="0" y="304801"/>
            <a:ext cx="562030" cy="623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4980897C-3C27-480F-BDD2-F044DFC30060}"/>
              </a:ext>
            </a:extLst>
          </p:cNvPr>
          <p:cNvSpPr/>
          <p:nvPr/>
        </p:nvSpPr>
        <p:spPr>
          <a:xfrm>
            <a:off x="3277772" y="304801"/>
            <a:ext cx="8914228" cy="623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32BD7CB-2AF9-4B47-BEE4-7E1F74193A21}"/>
              </a:ext>
            </a:extLst>
          </p:cNvPr>
          <p:cNvSpPr/>
          <p:nvPr/>
        </p:nvSpPr>
        <p:spPr>
          <a:xfrm>
            <a:off x="0" y="915523"/>
            <a:ext cx="12191999" cy="62484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CB704845-92C5-4F3A-BC50-D792F5D9F418}"/>
              </a:ext>
            </a:extLst>
          </p:cNvPr>
          <p:cNvSpPr/>
          <p:nvPr/>
        </p:nvSpPr>
        <p:spPr>
          <a:xfrm>
            <a:off x="530851" y="304801"/>
            <a:ext cx="3197087" cy="6236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5FDC3699-F1A9-49B7-AD41-DAD3988580E8}"/>
              </a:ext>
            </a:extLst>
          </p:cNvPr>
          <p:cNvSpPr txBox="1"/>
          <p:nvPr/>
        </p:nvSpPr>
        <p:spPr>
          <a:xfrm>
            <a:off x="1566207" y="425496"/>
            <a:ext cx="117211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IN" sz="18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Our</a:t>
            </a:r>
            <a:r>
              <a:rPr lang="en-IN" sz="18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N" sz="18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Staff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4963406-6376-44FB-98C4-BDC92890AE15}"/>
              </a:ext>
            </a:extLst>
          </p:cNvPr>
          <p:cNvSpPr txBox="1"/>
          <p:nvPr/>
        </p:nvSpPr>
        <p:spPr>
          <a:xfrm>
            <a:off x="1787210" y="2671106"/>
            <a:ext cx="8617581" cy="2044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We had </a:t>
            </a:r>
            <a:r>
              <a:rPr lang="en-IN" sz="32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skilled employees </a:t>
            </a:r>
            <a:r>
              <a:rPr lang="en-IN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who can really capable of handling all the work commences in a daily basis. </a:t>
            </a:r>
            <a:endParaRPr lang="en-IN" sz="2400" dirty="0" smtClean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IN" sz="3200" b="1" dirty="0" smtClean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We </a:t>
            </a:r>
            <a:r>
              <a:rPr lang="en-IN" sz="32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have total of 40 Employees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2895876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ai exports down 4.5% in October – Trade">
            <a:extLst>
              <a:ext uri="{FF2B5EF4-FFF2-40B4-BE49-F238E27FC236}">
                <a16:creationId xmlns="" xmlns:a16="http://schemas.microsoft.com/office/drawing/2014/main" xmlns:lc="http://schemas.openxmlformats.org/drawingml/2006/lockedCanvas" id="{FA2B033F-6F05-48A6-93FE-D88E7D86F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6395605" y="2050649"/>
            <a:ext cx="4643016" cy="571357"/>
          </a:xfrm>
          <a:prstGeom prst="roundRect">
            <a:avLst>
              <a:gd name="adj" fmla="val 50000"/>
            </a:avLst>
          </a:prstGeom>
          <a:solidFill>
            <a:srgbClr val="00B0F0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395605" y="2646909"/>
            <a:ext cx="4643016" cy="571357"/>
          </a:xfrm>
          <a:prstGeom prst="roundRect">
            <a:avLst>
              <a:gd name="adj" fmla="val 50000"/>
            </a:avLst>
          </a:prstGeom>
          <a:solidFill>
            <a:srgbClr val="00B0F0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395605" y="3256421"/>
            <a:ext cx="4643016" cy="571357"/>
          </a:xfrm>
          <a:prstGeom prst="roundRect">
            <a:avLst>
              <a:gd name="adj" fmla="val 50000"/>
            </a:avLst>
          </a:prstGeom>
          <a:solidFill>
            <a:srgbClr val="00B0F0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395605" y="3871316"/>
            <a:ext cx="4643016" cy="571357"/>
          </a:xfrm>
          <a:prstGeom prst="roundRect">
            <a:avLst>
              <a:gd name="adj" fmla="val 50000"/>
            </a:avLst>
          </a:prstGeom>
          <a:solidFill>
            <a:srgbClr val="00B0F0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395605" y="4486509"/>
            <a:ext cx="4643016" cy="571357"/>
          </a:xfrm>
          <a:prstGeom prst="roundRect">
            <a:avLst>
              <a:gd name="adj" fmla="val 50000"/>
            </a:avLst>
          </a:prstGeom>
          <a:solidFill>
            <a:srgbClr val="00B0F0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395605" y="5101702"/>
            <a:ext cx="4643016" cy="571357"/>
          </a:xfrm>
          <a:prstGeom prst="roundRect">
            <a:avLst>
              <a:gd name="adj" fmla="val 50000"/>
            </a:avLst>
          </a:prstGeom>
          <a:solidFill>
            <a:srgbClr val="00B0F0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395605" y="5723892"/>
            <a:ext cx="4643016" cy="571357"/>
          </a:xfrm>
          <a:prstGeom prst="roundRect">
            <a:avLst>
              <a:gd name="adj" fmla="val 50000"/>
            </a:avLst>
          </a:prstGeom>
          <a:solidFill>
            <a:srgbClr val="00B0F0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395605" y="1440321"/>
            <a:ext cx="4643016" cy="571357"/>
          </a:xfrm>
          <a:prstGeom prst="roundRect">
            <a:avLst>
              <a:gd name="adj" fmla="val 50000"/>
            </a:avLst>
          </a:prstGeom>
          <a:solidFill>
            <a:srgbClr val="00B0F0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174146" y="2050649"/>
            <a:ext cx="4643016" cy="571357"/>
          </a:xfrm>
          <a:prstGeom prst="roundRect">
            <a:avLst>
              <a:gd name="adj" fmla="val 50000"/>
            </a:avLst>
          </a:prstGeom>
          <a:solidFill>
            <a:srgbClr val="00B0F0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174146" y="2646909"/>
            <a:ext cx="4643016" cy="571357"/>
          </a:xfrm>
          <a:prstGeom prst="roundRect">
            <a:avLst>
              <a:gd name="adj" fmla="val 50000"/>
            </a:avLst>
          </a:prstGeom>
          <a:solidFill>
            <a:srgbClr val="00B0F0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174146" y="3256421"/>
            <a:ext cx="4643016" cy="571357"/>
          </a:xfrm>
          <a:prstGeom prst="roundRect">
            <a:avLst>
              <a:gd name="adj" fmla="val 50000"/>
            </a:avLst>
          </a:prstGeom>
          <a:solidFill>
            <a:srgbClr val="00B0F0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174146" y="3871316"/>
            <a:ext cx="4643016" cy="571357"/>
          </a:xfrm>
          <a:prstGeom prst="roundRect">
            <a:avLst>
              <a:gd name="adj" fmla="val 50000"/>
            </a:avLst>
          </a:prstGeom>
          <a:solidFill>
            <a:srgbClr val="00B0F0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174146" y="4486509"/>
            <a:ext cx="4643016" cy="571357"/>
          </a:xfrm>
          <a:prstGeom prst="roundRect">
            <a:avLst>
              <a:gd name="adj" fmla="val 50000"/>
            </a:avLst>
          </a:prstGeom>
          <a:solidFill>
            <a:srgbClr val="00B0F0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174146" y="5101702"/>
            <a:ext cx="4643016" cy="571357"/>
          </a:xfrm>
          <a:prstGeom prst="roundRect">
            <a:avLst>
              <a:gd name="adj" fmla="val 50000"/>
            </a:avLst>
          </a:prstGeom>
          <a:solidFill>
            <a:srgbClr val="00B0F0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174146" y="5723892"/>
            <a:ext cx="4643016" cy="571357"/>
          </a:xfrm>
          <a:prstGeom prst="roundRect">
            <a:avLst>
              <a:gd name="adj" fmla="val 50000"/>
            </a:avLst>
          </a:prstGeom>
          <a:solidFill>
            <a:srgbClr val="00B0F0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174146" y="1440321"/>
            <a:ext cx="4643016" cy="571357"/>
          </a:xfrm>
          <a:prstGeom prst="roundRect">
            <a:avLst>
              <a:gd name="adj" fmla="val 50000"/>
            </a:avLst>
          </a:prstGeom>
          <a:solidFill>
            <a:srgbClr val="00B0F0">
              <a:alpha val="6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A9E13E4B-2493-402D-B9D3-D35D99083403}"/>
              </a:ext>
            </a:extLst>
          </p:cNvPr>
          <p:cNvSpPr/>
          <p:nvPr/>
        </p:nvSpPr>
        <p:spPr>
          <a:xfrm>
            <a:off x="0" y="304801"/>
            <a:ext cx="562030" cy="623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4980897C-3C27-480F-BDD2-F044DFC30060}"/>
              </a:ext>
            </a:extLst>
          </p:cNvPr>
          <p:cNvSpPr/>
          <p:nvPr/>
        </p:nvSpPr>
        <p:spPr>
          <a:xfrm>
            <a:off x="3277772" y="304801"/>
            <a:ext cx="8914228" cy="623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CB704845-92C5-4F3A-BC50-D792F5D9F418}"/>
              </a:ext>
            </a:extLst>
          </p:cNvPr>
          <p:cNvSpPr/>
          <p:nvPr/>
        </p:nvSpPr>
        <p:spPr>
          <a:xfrm>
            <a:off x="530851" y="304801"/>
            <a:ext cx="3197087" cy="6236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5FDC3699-F1A9-49B7-AD41-DAD3988580E8}"/>
              </a:ext>
            </a:extLst>
          </p:cNvPr>
          <p:cNvSpPr txBox="1"/>
          <p:nvPr/>
        </p:nvSpPr>
        <p:spPr>
          <a:xfrm>
            <a:off x="1630327" y="425496"/>
            <a:ext cx="104387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IN" sz="18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Exports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90494ED-BBC2-4ED3-A7C8-E625B8A18B3F}"/>
              </a:ext>
            </a:extLst>
          </p:cNvPr>
          <p:cNvSpPr txBox="1"/>
          <p:nvPr/>
        </p:nvSpPr>
        <p:spPr>
          <a:xfrm>
            <a:off x="1455345" y="1524729"/>
            <a:ext cx="6098344" cy="5139869"/>
          </a:xfrm>
          <a:prstGeom prst="rect">
            <a:avLst/>
          </a:prstGeom>
          <a:noFill/>
          <a:effectLst>
            <a:outerShdw blurRad="76200" dist="190500" dir="5400000" sx="4000" sy="4000" algn="tl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Urea PRILLED N46</a:t>
            </a:r>
            <a:b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UREA GRANULES N46</a:t>
            </a:r>
            <a:b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IN" sz="2000" b="1" dirty="0" smtClean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SULPHUR GRANULES</a:t>
            </a:r>
            <a: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BITUMEN DRUM AND BULK</a:t>
            </a:r>
            <a:b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BASE OIL</a:t>
            </a:r>
            <a:b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GYSPUM</a:t>
            </a:r>
            <a:b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CEMENT</a:t>
            </a:r>
          </a:p>
          <a:p>
            <a:endParaRPr lang="en-IN" sz="2000" b="1" dirty="0">
              <a:solidFill>
                <a:schemeClr val="bg1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LIME STONE</a:t>
            </a:r>
            <a:b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endParaRPr lang="en-IN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D43CAF7-116F-48D3-A1D0-DECB624D97C6}"/>
              </a:ext>
            </a:extLst>
          </p:cNvPr>
          <p:cNvSpPr txBox="1"/>
          <p:nvPr/>
        </p:nvSpPr>
        <p:spPr>
          <a:xfrm>
            <a:off x="6756520" y="1524729"/>
            <a:ext cx="609834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SODA ASH</a:t>
            </a:r>
            <a:b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DIESEL</a:t>
            </a:r>
            <a:b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FUEL OIL</a:t>
            </a:r>
            <a:b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PTA</a:t>
            </a:r>
            <a:b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MEG</a:t>
            </a:r>
            <a:b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LUBRICANTS</a:t>
            </a:r>
            <a:b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LOW AROMATIC WHITE SPIRIT</a:t>
            </a:r>
            <a:b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SOLVENTS</a:t>
            </a:r>
            <a:br>
              <a:rPr lang="en-IN" sz="20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endParaRPr lang="en-IN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7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A9E13E4B-2493-402D-B9D3-D35D99083403}"/>
              </a:ext>
            </a:extLst>
          </p:cNvPr>
          <p:cNvSpPr/>
          <p:nvPr/>
        </p:nvSpPr>
        <p:spPr>
          <a:xfrm>
            <a:off x="0" y="304801"/>
            <a:ext cx="562030" cy="623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4980897C-3C27-480F-BDD2-F044DFC30060}"/>
              </a:ext>
            </a:extLst>
          </p:cNvPr>
          <p:cNvSpPr/>
          <p:nvPr/>
        </p:nvSpPr>
        <p:spPr>
          <a:xfrm>
            <a:off x="3277772" y="304801"/>
            <a:ext cx="8914228" cy="623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CB704845-92C5-4F3A-BC50-D792F5D9F418}"/>
              </a:ext>
            </a:extLst>
          </p:cNvPr>
          <p:cNvSpPr/>
          <p:nvPr/>
        </p:nvSpPr>
        <p:spPr>
          <a:xfrm>
            <a:off x="530851" y="304801"/>
            <a:ext cx="3197087" cy="6236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5FDC3699-F1A9-49B7-AD41-DAD3988580E8}"/>
              </a:ext>
            </a:extLst>
          </p:cNvPr>
          <p:cNvSpPr txBox="1"/>
          <p:nvPr/>
        </p:nvSpPr>
        <p:spPr>
          <a:xfrm>
            <a:off x="1675212" y="425496"/>
            <a:ext cx="95410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IN" sz="18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Clients</a:t>
            </a:r>
            <a:endParaRPr lang="en-IN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AEF2C2F-818B-4887-AA93-EC45A8D6113D}"/>
              </a:ext>
            </a:extLst>
          </p:cNvPr>
          <p:cNvGrpSpPr/>
          <p:nvPr/>
        </p:nvGrpSpPr>
        <p:grpSpPr>
          <a:xfrm>
            <a:off x="787114" y="1268435"/>
            <a:ext cx="10578906" cy="5223398"/>
            <a:chOff x="562030" y="1423183"/>
            <a:chExt cx="10578906" cy="522339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003A5772-DFA0-41FA-8553-1D77C677C837}"/>
                </a:ext>
              </a:extLst>
            </p:cNvPr>
            <p:cNvSpPr/>
            <p:nvPr/>
          </p:nvSpPr>
          <p:spPr>
            <a:xfrm>
              <a:off x="562030" y="1423183"/>
              <a:ext cx="3376246" cy="1659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074" name="Picture 2" descr="PALLADIN POWER ASSETS LTD.">
              <a:extLst>
                <a:ext uri="{FF2B5EF4-FFF2-40B4-BE49-F238E27FC236}">
                  <a16:creationId xmlns:a16="http://schemas.microsoft.com/office/drawing/2014/main" xmlns="" id="{E4DA6456-E017-49AB-9B2E-7369638FCC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9" y="1649644"/>
              <a:ext cx="3197087" cy="1207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F794E33-9250-46F7-8B06-F17504614544}"/>
                </a:ext>
              </a:extLst>
            </p:cNvPr>
            <p:cNvSpPr/>
            <p:nvPr/>
          </p:nvSpPr>
          <p:spPr>
            <a:xfrm>
              <a:off x="4163360" y="1423183"/>
              <a:ext cx="3376246" cy="1659987"/>
            </a:xfrm>
            <a:prstGeom prst="rect">
              <a:avLst/>
            </a:prstGeom>
            <a:solidFill>
              <a:srgbClr val="0A0B1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078" name="Picture 6" descr="Nova Petrol - Home | Facebook">
              <a:extLst>
                <a:ext uri="{FF2B5EF4-FFF2-40B4-BE49-F238E27FC236}">
                  <a16:creationId xmlns:a16="http://schemas.microsoft.com/office/drawing/2014/main" xmlns="" id="{45FFD953-2DFC-4831-9A86-C7FC79157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9299" y="1544154"/>
              <a:ext cx="2564367" cy="1418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C7F1DA6-1C17-4E38-9F61-20102CC4FF84}"/>
                </a:ext>
              </a:extLst>
            </p:cNvPr>
            <p:cNvSpPr/>
            <p:nvPr/>
          </p:nvSpPr>
          <p:spPr>
            <a:xfrm>
              <a:off x="7764690" y="1423183"/>
              <a:ext cx="3376246" cy="1659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080" name="Picture 8" descr="Dates Exporters in United Arab Emirates by Blitz International General  Trading LLC | ID - 4863810">
              <a:extLst>
                <a:ext uri="{FF2B5EF4-FFF2-40B4-BE49-F238E27FC236}">
                  <a16:creationId xmlns:a16="http://schemas.microsoft.com/office/drawing/2014/main" xmlns="" id="{7F67D816-FA1F-4E3F-919A-3BE5861BF7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288" b="27288"/>
            <a:stretch/>
          </p:blipFill>
          <p:spPr bwMode="auto">
            <a:xfrm>
              <a:off x="8281862" y="1736683"/>
              <a:ext cx="2282976" cy="1036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465135C2-D895-4E73-92B2-CE97E5FF8A36}"/>
                </a:ext>
              </a:extLst>
            </p:cNvPr>
            <p:cNvSpPr/>
            <p:nvPr/>
          </p:nvSpPr>
          <p:spPr>
            <a:xfrm>
              <a:off x="562030" y="3188659"/>
              <a:ext cx="3376246" cy="1659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44122D8A-34F2-4A8A-8364-2A0EBB928A6B}"/>
                </a:ext>
              </a:extLst>
            </p:cNvPr>
            <p:cNvSpPr/>
            <p:nvPr/>
          </p:nvSpPr>
          <p:spPr>
            <a:xfrm>
              <a:off x="4163360" y="3188659"/>
              <a:ext cx="3376246" cy="1659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7F1BC12E-C184-4B2E-B5C9-3D4A3CB08E05}"/>
                </a:ext>
              </a:extLst>
            </p:cNvPr>
            <p:cNvSpPr/>
            <p:nvPr/>
          </p:nvSpPr>
          <p:spPr>
            <a:xfrm>
              <a:off x="7764690" y="3188659"/>
              <a:ext cx="3376246" cy="1659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082" name="Picture 10" descr="Petrochem Middle East Fze's Competitors, Revenue, Number of Employees,  Funding, Acquisitions &amp; News - Owler Company Profile">
              <a:extLst>
                <a:ext uri="{FF2B5EF4-FFF2-40B4-BE49-F238E27FC236}">
                  <a16:creationId xmlns:a16="http://schemas.microsoft.com/office/drawing/2014/main" xmlns="" id="{2CD506FD-F2EC-4C49-BEC4-3DCB331EA8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5865" y="3375495"/>
              <a:ext cx="2085975" cy="1314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Chemco Plastic Industries Pvt Ltd.">
              <a:extLst>
                <a:ext uri="{FF2B5EF4-FFF2-40B4-BE49-F238E27FC236}">
                  <a16:creationId xmlns:a16="http://schemas.microsoft.com/office/drawing/2014/main" xmlns="" id="{6D1978FF-AD62-4C9A-B49B-E16E238E7E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72" b="29972"/>
            <a:stretch/>
          </p:blipFill>
          <p:spPr bwMode="auto">
            <a:xfrm>
              <a:off x="4388738" y="3499340"/>
              <a:ext cx="2927810" cy="100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DWIZ art &amp; ideas on Behance">
              <a:extLst>
                <a:ext uri="{FF2B5EF4-FFF2-40B4-BE49-F238E27FC236}">
                  <a16:creationId xmlns:a16="http://schemas.microsoft.com/office/drawing/2014/main" xmlns="" id="{2D0ED13C-206D-478C-B699-A3D61B4AD1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46" t="22074" r="17846" b="19036"/>
            <a:stretch/>
          </p:blipFill>
          <p:spPr bwMode="auto">
            <a:xfrm>
              <a:off x="8394405" y="3279000"/>
              <a:ext cx="2057890" cy="1474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7EDD1FF8-5B53-4717-A72F-324B05A6FF4B}"/>
                </a:ext>
              </a:extLst>
            </p:cNvPr>
            <p:cNvSpPr/>
            <p:nvPr/>
          </p:nvSpPr>
          <p:spPr>
            <a:xfrm>
              <a:off x="562030" y="4986594"/>
              <a:ext cx="3376246" cy="1659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886D61B4-077C-4AF7-A5A6-9FB30F7BE175}"/>
                </a:ext>
              </a:extLst>
            </p:cNvPr>
            <p:cNvSpPr/>
            <p:nvPr/>
          </p:nvSpPr>
          <p:spPr>
            <a:xfrm>
              <a:off x="4163360" y="4986594"/>
              <a:ext cx="3376246" cy="1659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F47B8286-C475-4724-A9D2-7EF6E46EFF20}"/>
                </a:ext>
              </a:extLst>
            </p:cNvPr>
            <p:cNvSpPr/>
            <p:nvPr/>
          </p:nvSpPr>
          <p:spPr>
            <a:xfrm>
              <a:off x="7764690" y="4986594"/>
              <a:ext cx="3376246" cy="1659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088" name="Picture 16" descr="WellCome To Sapphire Exports">
              <a:extLst>
                <a:ext uri="{FF2B5EF4-FFF2-40B4-BE49-F238E27FC236}">
                  <a16:creationId xmlns:a16="http://schemas.microsoft.com/office/drawing/2014/main" xmlns="" id="{FE57CDBD-0D9A-456A-B952-BE60A402FF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677" y="5330812"/>
              <a:ext cx="3143250" cy="97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0" name="Picture 18" descr="Sales &amp; Business Development Manager for Asia Petrochemicals LLC, UAE |  Find all the Relevant International Jobs Here">
              <a:extLst>
                <a:ext uri="{FF2B5EF4-FFF2-40B4-BE49-F238E27FC236}">
                  <a16:creationId xmlns:a16="http://schemas.microsoft.com/office/drawing/2014/main" xmlns="" id="{D3E3FB43-441A-462B-AB77-115E8FF7C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8738" y="5264823"/>
              <a:ext cx="2881878" cy="1103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4591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70CDEE3-3526-4818-BA9D-062661A39350}"/>
              </a:ext>
            </a:extLst>
          </p:cNvPr>
          <p:cNvSpPr/>
          <p:nvPr/>
        </p:nvSpPr>
        <p:spPr>
          <a:xfrm>
            <a:off x="530851" y="1256712"/>
            <a:ext cx="3561495" cy="15940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A9E13E4B-2493-402D-B9D3-D35D99083403}"/>
              </a:ext>
            </a:extLst>
          </p:cNvPr>
          <p:cNvSpPr/>
          <p:nvPr/>
        </p:nvSpPr>
        <p:spPr>
          <a:xfrm>
            <a:off x="0" y="304801"/>
            <a:ext cx="562030" cy="623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4980897C-3C27-480F-BDD2-F044DFC30060}"/>
              </a:ext>
            </a:extLst>
          </p:cNvPr>
          <p:cNvSpPr/>
          <p:nvPr/>
        </p:nvSpPr>
        <p:spPr>
          <a:xfrm>
            <a:off x="3277772" y="304801"/>
            <a:ext cx="8914228" cy="623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CB704845-92C5-4F3A-BC50-D792F5D9F418}"/>
              </a:ext>
            </a:extLst>
          </p:cNvPr>
          <p:cNvSpPr/>
          <p:nvPr/>
        </p:nvSpPr>
        <p:spPr>
          <a:xfrm>
            <a:off x="530851" y="304801"/>
            <a:ext cx="3197087" cy="6236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5FDC3699-F1A9-49B7-AD41-DAD3988580E8}"/>
              </a:ext>
            </a:extLst>
          </p:cNvPr>
          <p:cNvSpPr txBox="1"/>
          <p:nvPr/>
        </p:nvSpPr>
        <p:spPr>
          <a:xfrm>
            <a:off x="1363171" y="425496"/>
            <a:ext cx="157818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IN" sz="18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Testimonials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7B266D5-49FF-4C5E-A182-A4A0230FEA8B}"/>
              </a:ext>
            </a:extLst>
          </p:cNvPr>
          <p:cNvSpPr txBox="1"/>
          <p:nvPr/>
        </p:nvSpPr>
        <p:spPr>
          <a:xfrm>
            <a:off x="703157" y="1414010"/>
            <a:ext cx="319914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Helvetica Neue"/>
              </a:rPr>
              <a:t>We are glad that we found a good supplier that meet our needs as well as a quick turn around time.</a:t>
            </a:r>
            <a:endParaRPr lang="en-IN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611D356-7A72-45D6-9EE5-B1E66A14E8BD}"/>
              </a:ext>
            </a:extLst>
          </p:cNvPr>
          <p:cNvSpPr/>
          <p:nvPr/>
        </p:nvSpPr>
        <p:spPr>
          <a:xfrm>
            <a:off x="4264652" y="1256713"/>
            <a:ext cx="3561495" cy="3044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8B124F4-FB01-4505-AA66-A498EDB87294}"/>
              </a:ext>
            </a:extLst>
          </p:cNvPr>
          <p:cNvSpPr/>
          <p:nvPr/>
        </p:nvSpPr>
        <p:spPr>
          <a:xfrm>
            <a:off x="7968896" y="1256714"/>
            <a:ext cx="3561495" cy="18002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0211A2D-A8EE-4E75-BD3A-DD85042095F4}"/>
              </a:ext>
            </a:extLst>
          </p:cNvPr>
          <p:cNvSpPr txBox="1"/>
          <p:nvPr/>
        </p:nvSpPr>
        <p:spPr>
          <a:xfrm>
            <a:off x="4445828" y="1544538"/>
            <a:ext cx="319914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Helvetica Neue"/>
              </a:rPr>
              <a:t>Working with WWE could be easy. Design, quotes and delivery are handled professionally and quickly. No matter how big the order was. This team make my life easy and had a great team experience that goes an extra mile in service.</a:t>
            </a:r>
            <a:endParaRPr lang="en-IN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78D7484-517D-4375-AC22-CF01B3677B3F}"/>
              </a:ext>
            </a:extLst>
          </p:cNvPr>
          <p:cNvSpPr txBox="1"/>
          <p:nvPr/>
        </p:nvSpPr>
        <p:spPr>
          <a:xfrm>
            <a:off x="661609" y="2422020"/>
            <a:ext cx="3066329" cy="307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0" i="1" dirty="0">
                <a:solidFill>
                  <a:srgbClr val="0070C0"/>
                </a:solidFill>
                <a:effectLst/>
                <a:latin typeface="Helvetica Neue"/>
              </a:rPr>
              <a:t>Blitz International General Trading</a:t>
            </a:r>
            <a:endParaRPr lang="en-IN" sz="1400" i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DF9EF7A-CCFB-4380-8204-C009A44566DD}"/>
              </a:ext>
            </a:extLst>
          </p:cNvPr>
          <p:cNvSpPr txBox="1"/>
          <p:nvPr/>
        </p:nvSpPr>
        <p:spPr>
          <a:xfrm>
            <a:off x="4445828" y="3627958"/>
            <a:ext cx="3066329" cy="307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0" i="1" dirty="0">
                <a:solidFill>
                  <a:srgbClr val="0070C0"/>
                </a:solidFill>
                <a:effectLst/>
                <a:latin typeface="Helvetica Neue"/>
              </a:rPr>
              <a:t>Chemco</a:t>
            </a:r>
            <a:r>
              <a:rPr lang="en-IN" sz="1400" b="0" i="0" dirty="0">
                <a:solidFill>
                  <a:srgbClr val="0070C0"/>
                </a:solidFill>
                <a:effectLst/>
                <a:latin typeface="Helvetica Neue"/>
              </a:rPr>
              <a:t> India</a:t>
            </a:r>
            <a:endParaRPr lang="en-IN" sz="1400" i="1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CE250A5-5C35-4E3A-9480-5997FA064D2B}"/>
              </a:ext>
            </a:extLst>
          </p:cNvPr>
          <p:cNvSpPr txBox="1"/>
          <p:nvPr/>
        </p:nvSpPr>
        <p:spPr>
          <a:xfrm>
            <a:off x="8150072" y="1462110"/>
            <a:ext cx="319914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Helvetica Neue"/>
              </a:rPr>
              <a:t>Always they are quick to respond to orders. Care about keeping the customers happy, and the work is done on time.</a:t>
            </a:r>
            <a:endParaRPr lang="en-IN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B89831F-BD46-4455-8EDA-C3CADBA1D1FF}"/>
              </a:ext>
            </a:extLst>
          </p:cNvPr>
          <p:cNvSpPr txBox="1"/>
          <p:nvPr/>
        </p:nvSpPr>
        <p:spPr>
          <a:xfrm>
            <a:off x="8150072" y="2577009"/>
            <a:ext cx="3066329" cy="307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0" i="1" dirty="0">
                <a:solidFill>
                  <a:srgbClr val="0070C0"/>
                </a:solidFill>
                <a:effectLst/>
                <a:latin typeface="Helvetica Neue"/>
              </a:rPr>
              <a:t>Nova petrol turkey</a:t>
            </a:r>
            <a:endParaRPr lang="en-IN" sz="1400" i="1" dirty="0">
              <a:solidFill>
                <a:srgbClr val="0070C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229A7AB-7A33-4EFE-97F3-DA909A43F998}"/>
              </a:ext>
            </a:extLst>
          </p:cNvPr>
          <p:cNvSpPr/>
          <p:nvPr/>
        </p:nvSpPr>
        <p:spPr>
          <a:xfrm>
            <a:off x="530851" y="3056923"/>
            <a:ext cx="3561495" cy="16508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62EB09A-8228-4D49-BDF9-9C4B39E77026}"/>
              </a:ext>
            </a:extLst>
          </p:cNvPr>
          <p:cNvSpPr txBox="1"/>
          <p:nvPr/>
        </p:nvSpPr>
        <p:spPr>
          <a:xfrm>
            <a:off x="703157" y="3214221"/>
            <a:ext cx="319914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Helvetica Neue"/>
              </a:rPr>
              <a:t>Having dealt with WWE for many years, I’m satisfied with the services they provided. Very confident in placing the orders.</a:t>
            </a:r>
            <a:endParaRPr lang="en-IN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54C1FB5-2788-4782-A911-E8C32D057556}"/>
              </a:ext>
            </a:extLst>
          </p:cNvPr>
          <p:cNvSpPr txBox="1"/>
          <p:nvPr/>
        </p:nvSpPr>
        <p:spPr>
          <a:xfrm>
            <a:off x="661609" y="4301593"/>
            <a:ext cx="3066329" cy="307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0" i="1" dirty="0">
                <a:solidFill>
                  <a:srgbClr val="0070C0"/>
                </a:solidFill>
                <a:effectLst/>
                <a:latin typeface="Helvetica Neue"/>
              </a:rPr>
              <a:t>Cape Refineries Pvt Ltd</a:t>
            </a:r>
            <a:endParaRPr lang="en-IN" sz="1400" i="1" dirty="0">
              <a:solidFill>
                <a:srgbClr val="0070C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0A2595C-1E5E-4C93-96CE-4B898C28F04B}"/>
              </a:ext>
            </a:extLst>
          </p:cNvPr>
          <p:cNvSpPr/>
          <p:nvPr/>
        </p:nvSpPr>
        <p:spPr>
          <a:xfrm>
            <a:off x="4264652" y="4506990"/>
            <a:ext cx="3561495" cy="20462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92FC249-7B68-470F-BFA9-97170776E8B2}"/>
              </a:ext>
            </a:extLst>
          </p:cNvPr>
          <p:cNvSpPr txBox="1"/>
          <p:nvPr/>
        </p:nvSpPr>
        <p:spPr>
          <a:xfrm>
            <a:off x="4445828" y="4764305"/>
            <a:ext cx="31991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Helvetica Neue"/>
              </a:rPr>
              <a:t>Extremely happy for the concise and quick services, and I genuinely recommended WWE.</a:t>
            </a:r>
            <a:endParaRPr lang="en-IN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CA75345-2AF3-4CBE-930D-F69DAC338D84}"/>
              </a:ext>
            </a:extLst>
          </p:cNvPr>
          <p:cNvSpPr txBox="1"/>
          <p:nvPr/>
        </p:nvSpPr>
        <p:spPr>
          <a:xfrm>
            <a:off x="4445828" y="5805220"/>
            <a:ext cx="3066329" cy="307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0" i="1" dirty="0" err="1">
                <a:solidFill>
                  <a:srgbClr val="0070C0"/>
                </a:solidFill>
                <a:effectLst/>
                <a:latin typeface="Helvetica Neue"/>
              </a:rPr>
              <a:t>Palladin</a:t>
            </a:r>
            <a:r>
              <a:rPr lang="en-IN" sz="1400" b="0" i="1" dirty="0">
                <a:solidFill>
                  <a:srgbClr val="0070C0"/>
                </a:solidFill>
                <a:effectLst/>
                <a:latin typeface="Helvetica Neue"/>
              </a:rPr>
              <a:t> power assets Ltd</a:t>
            </a:r>
            <a:endParaRPr lang="en-IN" sz="1400" i="1" dirty="0">
              <a:solidFill>
                <a:srgbClr val="0070C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1FC7FF2-98EE-4339-8E6F-97C65B55A4DD}"/>
              </a:ext>
            </a:extLst>
          </p:cNvPr>
          <p:cNvSpPr/>
          <p:nvPr/>
        </p:nvSpPr>
        <p:spPr>
          <a:xfrm>
            <a:off x="7968896" y="3273358"/>
            <a:ext cx="3561495" cy="11421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B885DD5-C5F8-476F-838F-E56278ACF13D}"/>
              </a:ext>
            </a:extLst>
          </p:cNvPr>
          <p:cNvSpPr txBox="1"/>
          <p:nvPr/>
        </p:nvSpPr>
        <p:spPr>
          <a:xfrm>
            <a:off x="8150072" y="3478753"/>
            <a:ext cx="31991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Helvetica Neue"/>
              </a:rPr>
              <a:t>We are satisfied with the quality of job ensured by WWE team.</a:t>
            </a:r>
            <a:endParaRPr lang="en-IN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EBE6C3B-D883-4B82-B672-DB69D1197F9E}"/>
              </a:ext>
            </a:extLst>
          </p:cNvPr>
          <p:cNvSpPr txBox="1"/>
          <p:nvPr/>
        </p:nvSpPr>
        <p:spPr>
          <a:xfrm>
            <a:off x="8150072" y="4030667"/>
            <a:ext cx="3066329" cy="307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0" i="1" dirty="0">
                <a:solidFill>
                  <a:srgbClr val="0070C0"/>
                </a:solidFill>
                <a:effectLst/>
                <a:latin typeface="Helvetica Neue"/>
              </a:rPr>
              <a:t>Petro Chem</a:t>
            </a:r>
            <a:endParaRPr lang="en-IN" sz="1400" i="1" dirty="0">
              <a:solidFill>
                <a:srgbClr val="0070C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1E32E59-8CFD-461E-8F3D-D4068A6FDF5A}"/>
              </a:ext>
            </a:extLst>
          </p:cNvPr>
          <p:cNvSpPr/>
          <p:nvPr/>
        </p:nvSpPr>
        <p:spPr>
          <a:xfrm>
            <a:off x="530851" y="4899395"/>
            <a:ext cx="3561495" cy="16538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BDE1FA3-1B4C-4D76-B901-08D250A19C0E}"/>
              </a:ext>
            </a:extLst>
          </p:cNvPr>
          <p:cNvSpPr txBox="1"/>
          <p:nvPr/>
        </p:nvSpPr>
        <p:spPr>
          <a:xfrm>
            <a:off x="703157" y="5056693"/>
            <a:ext cx="319914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Helvetica Neue"/>
              </a:rPr>
              <a:t>Having dealt with WWE for many years, I’m satisfied with the services they provided. Very confident in placing the orders.</a:t>
            </a:r>
            <a:endParaRPr lang="en-IN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B0B3CA6-7E3E-4524-87F9-9D8E57851225}"/>
              </a:ext>
            </a:extLst>
          </p:cNvPr>
          <p:cNvSpPr txBox="1"/>
          <p:nvPr/>
        </p:nvSpPr>
        <p:spPr>
          <a:xfrm>
            <a:off x="661609" y="6119934"/>
            <a:ext cx="3066329" cy="307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0" i="1" dirty="0">
                <a:solidFill>
                  <a:srgbClr val="0070C0"/>
                </a:solidFill>
                <a:effectLst/>
                <a:latin typeface="Helvetica Neue"/>
              </a:rPr>
              <a:t>Cape Refineries Pvt Ltd</a:t>
            </a:r>
            <a:endParaRPr lang="en-IN" sz="1400" i="1" dirty="0">
              <a:solidFill>
                <a:srgbClr val="0070C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18777AF-BD8C-451E-993D-CFE43B3B3F33}"/>
              </a:ext>
            </a:extLst>
          </p:cNvPr>
          <p:cNvSpPr/>
          <p:nvPr/>
        </p:nvSpPr>
        <p:spPr>
          <a:xfrm>
            <a:off x="7968896" y="4602001"/>
            <a:ext cx="3561495" cy="19511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A55DD8F-564E-427E-AEDD-2040109A19F4}"/>
              </a:ext>
            </a:extLst>
          </p:cNvPr>
          <p:cNvSpPr txBox="1"/>
          <p:nvPr/>
        </p:nvSpPr>
        <p:spPr>
          <a:xfrm>
            <a:off x="8150072" y="4807396"/>
            <a:ext cx="31991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Helvetica Neue"/>
              </a:rPr>
              <a:t>We are sharing our sincere thanks to the team for being so responsive and watchful.</a:t>
            </a:r>
            <a:endParaRPr lang="en-IN" sz="1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527196A-54A4-4BA3-853B-2ED5EB56678F}"/>
              </a:ext>
            </a:extLst>
          </p:cNvPr>
          <p:cNvSpPr txBox="1"/>
          <p:nvPr/>
        </p:nvSpPr>
        <p:spPr>
          <a:xfrm>
            <a:off x="8150072" y="5690218"/>
            <a:ext cx="3066329" cy="307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0" i="0" dirty="0">
                <a:solidFill>
                  <a:srgbClr val="0070C0"/>
                </a:solidFill>
                <a:effectLst/>
                <a:latin typeface="Helvetica Neue"/>
              </a:rPr>
              <a:t>Al Suhail </a:t>
            </a:r>
            <a:r>
              <a:rPr lang="en-IN" sz="1400" b="0" i="0" dirty="0" err="1">
                <a:solidFill>
                  <a:srgbClr val="0070C0"/>
                </a:solidFill>
                <a:effectLst/>
                <a:latin typeface="Helvetica Neue"/>
              </a:rPr>
              <a:t>petro</a:t>
            </a:r>
            <a:r>
              <a:rPr lang="en-IN" sz="1400" b="0" i="0" dirty="0">
                <a:solidFill>
                  <a:srgbClr val="0070C0"/>
                </a:solidFill>
                <a:effectLst/>
                <a:latin typeface="Helvetica Neue"/>
              </a:rPr>
              <a:t> </a:t>
            </a:r>
            <a:r>
              <a:rPr lang="en-IN" sz="1400" b="0" i="1" dirty="0">
                <a:solidFill>
                  <a:srgbClr val="0070C0"/>
                </a:solidFill>
                <a:effectLst/>
                <a:latin typeface="Helvetica Neue"/>
              </a:rPr>
              <a:t>chemicals</a:t>
            </a:r>
            <a:endParaRPr lang="en-IN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957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0AF2EEE-373F-4D94-987C-3054C91D9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3" y="0"/>
            <a:ext cx="10510306" cy="6857999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A9E13E4B-2493-402D-B9D3-D35D99083403}"/>
              </a:ext>
            </a:extLst>
          </p:cNvPr>
          <p:cNvSpPr/>
          <p:nvPr/>
        </p:nvSpPr>
        <p:spPr>
          <a:xfrm>
            <a:off x="0" y="304801"/>
            <a:ext cx="562030" cy="623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4980897C-3C27-480F-BDD2-F044DFC30060}"/>
              </a:ext>
            </a:extLst>
          </p:cNvPr>
          <p:cNvSpPr/>
          <p:nvPr/>
        </p:nvSpPr>
        <p:spPr>
          <a:xfrm>
            <a:off x="3277772" y="304801"/>
            <a:ext cx="8914228" cy="623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CB704845-92C5-4F3A-BC50-D792F5D9F418}"/>
              </a:ext>
            </a:extLst>
          </p:cNvPr>
          <p:cNvSpPr/>
          <p:nvPr/>
        </p:nvSpPr>
        <p:spPr>
          <a:xfrm>
            <a:off x="530851" y="304801"/>
            <a:ext cx="4294367" cy="6236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5FDC3699-F1A9-49B7-AD41-DAD3988580E8}"/>
              </a:ext>
            </a:extLst>
          </p:cNvPr>
          <p:cNvSpPr txBox="1"/>
          <p:nvPr/>
        </p:nvSpPr>
        <p:spPr>
          <a:xfrm>
            <a:off x="892930" y="431969"/>
            <a:ext cx="357020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IN" sz="1800" b="1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Our Locations &amp; Our Branches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49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510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Helvetica Neue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Siva Prakash</dc:creator>
  <cp:lastModifiedBy>KRKDKT006</cp:lastModifiedBy>
  <cp:revision>46</cp:revision>
  <dcterms:created xsi:type="dcterms:W3CDTF">2020-11-11T10:17:13Z</dcterms:created>
  <dcterms:modified xsi:type="dcterms:W3CDTF">2020-12-02T07:26:07Z</dcterms:modified>
</cp:coreProperties>
</file>